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256" r:id="rId2"/>
    <p:sldId id="257" r:id="rId3"/>
    <p:sldId id="258" r:id="rId4"/>
    <p:sldId id="259" r:id="rId5"/>
    <p:sldId id="265" r:id="rId6"/>
    <p:sldId id="266" r:id="rId7"/>
    <p:sldId id="289" r:id="rId8"/>
    <p:sldId id="267" r:id="rId9"/>
    <p:sldId id="284" r:id="rId10"/>
    <p:sldId id="281" r:id="rId11"/>
    <p:sldId id="264" r:id="rId12"/>
    <p:sldId id="268" r:id="rId13"/>
    <p:sldId id="269" r:id="rId14"/>
    <p:sldId id="270" r:id="rId15"/>
    <p:sldId id="272" r:id="rId16"/>
    <p:sldId id="273" r:id="rId17"/>
    <p:sldId id="275" r:id="rId18"/>
    <p:sldId id="274" r:id="rId19"/>
    <p:sldId id="283" r:id="rId20"/>
    <p:sldId id="282" r:id="rId21"/>
    <p:sldId id="290" r:id="rId22"/>
    <p:sldId id="285" r:id="rId23"/>
    <p:sldId id="291" r:id="rId24"/>
    <p:sldId id="292" r:id="rId25"/>
    <p:sldId id="297" r:id="rId26"/>
    <p:sldId id="296" r:id="rId27"/>
    <p:sldId id="293" r:id="rId28"/>
    <p:sldId id="294" r:id="rId29"/>
    <p:sldId id="295" r:id="rId30"/>
    <p:sldId id="298" r:id="rId31"/>
    <p:sldId id="302" r:id="rId3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96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Una captura de pantalla de un celular con texto e imágenes&#10;&#10;Descripción generada automáticamente con confianza media">
            <a:extLst>
              <a:ext uri="{FF2B5EF4-FFF2-40B4-BE49-F238E27FC236}">
                <a16:creationId xmlns:a16="http://schemas.microsoft.com/office/drawing/2014/main" id="{6D1F3700-B1B4-48E0-86C8-D2F02521C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355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2FA5D8-2578-458C-8942-2E7F1BA41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81FEFEF-50E6-4EAD-AE24-5D06A740FA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B390570-A419-4824-B09C-BD2722ECE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9080A38-A298-4D9A-8A37-51BBA7EE09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F1196-1889-4DC6-9936-7F89B834C8F0}" type="datetimeFigureOut">
              <a:rPr lang="es-CO" smtClean="0"/>
              <a:t>29/06/2022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2C23F39-EAEE-4F62-9DC9-9FC788769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D7173BB-308D-4365-B90D-7F00765D0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3C9DB0-9487-42ED-890A-C31D7283F35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467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F9BFBF-65D0-430C-90A6-F86AB4B8C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F6E0D1E-A66E-4DAE-8EEC-0BB39744D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D1D5459-C678-4C3B-A087-C7457E2F5C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4A122B-E9F1-494E-AA7D-06C3367722E5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1D5CAF-8D3C-49A1-ABBF-ED1C047EB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9F63D0-8EE7-4959-AB18-15206DF79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3C9DB0-9487-42ED-890A-C31D7283F35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2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FE485E9-4A3F-4C71-B7BE-B5FCB67F0C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869C2F7-703F-4391-8419-8F96684A51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5050B18-A78D-4B4F-821C-BC4BA091DC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4A122B-E9F1-494E-AA7D-06C3367722E5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F94860-3457-4543-BF8A-99D4E248F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DE169F-EE90-4B78-B2D3-B30896FAD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3C9DB0-9487-42ED-890A-C31D7283F35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048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Nombre de la empresa&#10;&#10;Descripción generada automáticamente con confianza media">
            <a:extLst>
              <a:ext uri="{FF2B5EF4-FFF2-40B4-BE49-F238E27FC236}">
                <a16:creationId xmlns:a16="http://schemas.microsoft.com/office/drawing/2014/main" id="{DADC89DB-B72B-4967-AA39-4D8783C60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432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F05C97B-B334-4D99-A72A-95EDFE2AC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3C9DB0-9487-42ED-890A-C31D7283F35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8259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3C9DB0-9487-42ED-890A-C31D7283F351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Título 1"/>
          <p:cNvSpPr>
            <a:spLocks noGrp="1"/>
          </p:cNvSpPr>
          <p:nvPr>
            <p:ph type="ctrTitle"/>
          </p:nvPr>
        </p:nvSpPr>
        <p:spPr>
          <a:xfrm>
            <a:off x="5524500" y="2179637"/>
            <a:ext cx="6286500" cy="100647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dirty="0">
                <a:solidFill>
                  <a:srgbClr val="FF99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Subtítulo 2"/>
          <p:cNvSpPr>
            <a:spLocks noGrp="1"/>
          </p:cNvSpPr>
          <p:nvPr>
            <p:ph type="subTitle" idx="1"/>
          </p:nvPr>
        </p:nvSpPr>
        <p:spPr>
          <a:xfrm>
            <a:off x="5524500" y="3278188"/>
            <a:ext cx="62865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0119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3C9DB0-9487-42ED-890A-C31D7283F351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25840" cy="4921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2800" kern="1200" dirty="0">
                <a:solidFill>
                  <a:srgbClr val="FF99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838200" y="1028700"/>
            <a:ext cx="10515600" cy="506261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237406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431131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431131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4A122B-E9F1-494E-AA7D-06C3367722E5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3C9DB0-9487-42ED-890A-C31D7283F351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25840" cy="4921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2800" kern="1200" dirty="0">
                <a:solidFill>
                  <a:srgbClr val="FF99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379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3C9DB0-9487-42ED-890A-C31D7283F351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25840" cy="4921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2800" kern="1200" dirty="0">
                <a:solidFill>
                  <a:srgbClr val="FF99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6824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3C9DB0-9487-42ED-890A-C31D7283F351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25840" cy="4921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2800" kern="1200" dirty="0">
                <a:solidFill>
                  <a:srgbClr val="FF99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013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B8A008-FA80-46E6-9BB7-779D2988B9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EC7B7BB-5616-4AA2-AB37-A69DA1B276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3EE966-631D-4492-9594-D88BE7F53E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F1196-1889-4DC6-9936-7F89B834C8F0}" type="datetimeFigureOut">
              <a:rPr lang="es-CO" smtClean="0"/>
              <a:t>29/06/2022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020189-EBCE-43DF-BA4A-C5BBC328A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7B1A5B-C197-405B-96A2-97757D4F0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403C9DB0-9487-42ED-890A-C31D7283F35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97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36CBCB-AD21-4C57-81C4-2A0EB10AE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7D3FA0-0841-42CE-A997-23C2CF012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4CCC17-37FE-428C-88C3-C9454DB621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F1196-1889-4DC6-9936-7F89B834C8F0}" type="datetimeFigureOut">
              <a:rPr lang="es-CO" smtClean="0"/>
              <a:t>29/06/2022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5CD0452-40CD-4E1C-8952-354BCD283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1591EC-BD80-4155-840A-BCC356C13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3C9DB0-9487-42ED-890A-C31D7283F35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983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D1692D-9EC2-4E5F-81D5-27BF990CB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DDDA743-BBDD-4AB8-AA2D-F705D2C1F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75CD9F-B010-4B4C-A7C1-F7A0E6D7ED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4A122B-E9F1-494E-AA7D-06C3367722E5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35B1F5C-3FFD-4B06-BEEB-1C1965917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7EB15B-48CD-4AFF-BBA9-1285E6AD8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3C9DB0-9487-42ED-890A-C31D7283F35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106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1C0A2B-AC60-4A63-93CF-5F9FA3487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F5A5B3-2875-4ABE-B8C0-06481F3717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18819F5-60E3-4FF7-8A92-4A68D4078B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A89FEEF-C172-4599-877D-920AFD250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4A122B-E9F1-494E-AA7D-06C3367722E5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7798D55-AC7F-418C-B9A6-E2C5C86C0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DE8BAD9-8DF3-4E71-9A8D-E1F504064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3C9DB0-9487-42ED-890A-C31D7283F35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769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4BD655-7E3A-478A-80CA-203CBF2EA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E56A33-3B40-42DD-B67B-962D6689D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08109EA-E34A-43BF-B8AF-13A3271268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13BE86B-04F6-4A8B-835A-F4121826B7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D1FA591-CBBE-488A-92F9-7C196A4E14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15005C0-D332-4F96-A1A1-E09DAE5943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F1196-1889-4DC6-9936-7F89B834C8F0}" type="datetimeFigureOut">
              <a:rPr lang="es-CO" smtClean="0"/>
              <a:t>29/06/2022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71E8F85-B5B5-4645-861D-0157562D8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EA7B719-B080-420D-BC64-C271DAE42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3C9DB0-9487-42ED-890A-C31D7283F35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440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4AE350-0364-4A06-B5E7-F9B168ECC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48A86A2-E7DB-4CB5-A90C-47F0120CDA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F1196-1889-4DC6-9936-7F89B834C8F0}" type="datetimeFigureOut">
              <a:rPr lang="es-CO" smtClean="0"/>
              <a:t>29/06/2022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DEF2D21-73BB-4467-83FB-01A6D112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8288628-D9F7-4FAE-AB8F-605EE0B83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3C9DB0-9487-42ED-890A-C31D7283F35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45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AF3976B-2069-4F81-8887-C67691FDE1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4A122B-E9F1-494E-AA7D-06C3367722E5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5A86A58-EAAA-4874-BC0D-DA8A5F5AB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51686C-9121-4515-B912-6D54592A4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3C9DB0-9487-42ED-890A-C31D7283F35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773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698B44-734E-4D3E-BF81-50A5F5E21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996E11-B168-4DAB-9676-DAFEEE56F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62ABFB1-8305-4398-BA1C-A2EC2BFEC7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965EA7F-42B0-46CE-9D4C-19901EDBFC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AF1196-1889-4DC6-9936-7F89B834C8F0}" type="datetimeFigureOut">
              <a:rPr lang="es-CO" smtClean="0"/>
              <a:t>29/06/2022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9209589-1A24-4297-987D-BDE085B75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7B44269-D3C0-43F8-AF5E-A4C648BE7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3C9DB0-9487-42ED-890A-C31D7283F35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01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4EFA8F6-E8F9-4B77-BE4D-1A2B2D987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pic>
        <p:nvPicPr>
          <p:cNvPr id="3" name="Marcador de contenido 7" descr="Forma, Flecha&#10;&#10;Descripción generada automáticamente">
            <a:extLst>
              <a:ext uri="{FF2B5EF4-FFF2-40B4-BE49-F238E27FC236}">
                <a16:creationId xmlns:a16="http://schemas.microsoft.com/office/drawing/2014/main" id="{F0769E91-1299-461C-AEB9-3540284A37B0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9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60" r:id="rId14"/>
    <p:sldLayoutId id="2147483649" r:id="rId15"/>
    <p:sldLayoutId id="2147483650" r:id="rId16"/>
    <p:sldLayoutId id="2147483652" r:id="rId17"/>
    <p:sldLayoutId id="2147483653" r:id="rId18"/>
    <p:sldLayoutId id="2147483654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13" Type="http://schemas.openxmlformats.org/officeDocument/2006/relationships/image" Target="../media/image44.jpeg"/><Relationship Id="rId7" Type="http://schemas.openxmlformats.org/officeDocument/2006/relationships/image" Target="../media/image390.png"/><Relationship Id="rId12" Type="http://schemas.openxmlformats.org/officeDocument/2006/relationships/image" Target="../media/image4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0.png"/><Relationship Id="rId11" Type="http://schemas.openxmlformats.org/officeDocument/2006/relationships/image" Target="../media/image42.jpeg"/><Relationship Id="rId10" Type="http://schemas.openxmlformats.org/officeDocument/2006/relationships/image" Target="../media/image41.jpeg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7" Type="http://schemas.openxmlformats.org/officeDocument/2006/relationships/image" Target="../media/image460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0.png"/><Relationship Id="rId11" Type="http://schemas.openxmlformats.org/officeDocument/2006/relationships/image" Target="../media/image47.jpeg"/><Relationship Id="rId5" Type="http://schemas.openxmlformats.org/officeDocument/2006/relationships/image" Target="../media/image440.png"/><Relationship Id="rId10" Type="http://schemas.openxmlformats.org/officeDocument/2006/relationships/image" Target="../media/image46.jpeg"/><Relationship Id="rId9" Type="http://schemas.openxmlformats.org/officeDocument/2006/relationships/image" Target="../media/image4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9.jpeg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0.png"/><Relationship Id="rId10" Type="http://schemas.openxmlformats.org/officeDocument/2006/relationships/image" Target="../media/image41.jpeg"/><Relationship Id="rId4" Type="http://schemas.openxmlformats.org/officeDocument/2006/relationships/image" Target="../media/image50.jpeg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10" Type="http://schemas.openxmlformats.org/officeDocument/2006/relationships/image" Target="../media/image62.jpeg"/><Relationship Id="rId4" Type="http://schemas.openxmlformats.org/officeDocument/2006/relationships/image" Target="../media/image56.jpeg"/><Relationship Id="rId9" Type="http://schemas.openxmlformats.org/officeDocument/2006/relationships/image" Target="../media/image6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4.svg"/><Relationship Id="rId4" Type="http://schemas.openxmlformats.org/officeDocument/2006/relationships/image" Target="../media/image9.jpe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2308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95D69D-D9C9-4C18-A7EF-553204D8F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Espacios no perceptuales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DB8180E-BA70-4D0E-93DC-991057DC525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781" y="1752528"/>
            <a:ext cx="3233945" cy="335294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587A4C4-EFD2-4EEF-80EC-1B72F88C8EA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05553" y="1752527"/>
            <a:ext cx="3405100" cy="33529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892FDCD6-A447-4502-BE4A-D3E7D450BDA8}"/>
                  </a:ext>
                </a:extLst>
              </p:cNvPr>
              <p:cNvSpPr txBox="1"/>
              <p:nvPr/>
            </p:nvSpPr>
            <p:spPr>
              <a:xfrm>
                <a:off x="655693" y="1383196"/>
                <a:ext cx="2320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𝑅𝐺𝐵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892FDCD6-A447-4502-BE4A-D3E7D450B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93" y="1383196"/>
                <a:ext cx="232012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80C2649A-D516-4C5C-A30F-DEE6A2C2547B}"/>
                  </a:ext>
                </a:extLst>
              </p:cNvPr>
              <p:cNvSpPr txBox="1"/>
              <p:nvPr/>
            </p:nvSpPr>
            <p:spPr>
              <a:xfrm>
                <a:off x="4048043" y="1383196"/>
                <a:ext cx="2320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𝐻𝑆𝐼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80C2649A-D516-4C5C-A30F-DEE6A2C25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043" y="1383196"/>
                <a:ext cx="232012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>
            <a:extLst>
              <a:ext uri="{FF2B5EF4-FFF2-40B4-BE49-F238E27FC236}">
                <a16:creationId xmlns:a16="http://schemas.microsoft.com/office/drawing/2014/main" id="{2774FB01-8BB6-47D5-BF44-042F1EE465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480" y="2600395"/>
            <a:ext cx="1933575" cy="250507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1FDFFB0-2515-4B28-8EBB-EDA601C256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180" y="2176460"/>
            <a:ext cx="1933575" cy="250507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B03D13A-94A4-4E58-B118-DFF14E97FF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880" y="3505195"/>
            <a:ext cx="1933575" cy="24955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A8F598E0-B03E-4409-8A57-4DA24BF8C673}"/>
                  </a:ext>
                </a:extLst>
              </p:cNvPr>
              <p:cNvSpPr txBox="1"/>
              <p:nvPr/>
            </p:nvSpPr>
            <p:spPr>
              <a:xfrm>
                <a:off x="8303980" y="1382030"/>
                <a:ext cx="2320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𝐻𝑆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𝑒𝑠𝑓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𝑟𝑖𝑐𝑜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A8F598E0-B03E-4409-8A57-4DA24BF8C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3980" y="1382030"/>
                <a:ext cx="2320120" cy="369332"/>
              </a:xfrm>
              <a:prstGeom prst="rect">
                <a:avLst/>
              </a:prstGeom>
              <a:blipFill>
                <a:blip r:embed="rId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9384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68C0CB-05D0-426F-90FB-E86498FEA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Coordenadas esféricas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415B815-DBC2-41F1-AABD-EF3DD96E9F0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87945"/>
            <a:ext cx="4762500" cy="41052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05DAB15-E342-45F8-B27E-7D52DF20470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00700" y="365125"/>
            <a:ext cx="6105525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63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A97A76-0F5D-486F-94A3-E0D7AAA90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Espacio RTP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9A8EA76-806F-4A98-B00F-8ECC9E7EFC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0" r="17800"/>
          <a:stretch/>
        </p:blipFill>
        <p:spPr>
          <a:xfrm>
            <a:off x="873449" y="928338"/>
            <a:ext cx="4421875" cy="500132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2AEE317-BB09-4B98-9057-361F8F3E68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6" r="17664"/>
          <a:stretch/>
        </p:blipFill>
        <p:spPr>
          <a:xfrm>
            <a:off x="5973172" y="928338"/>
            <a:ext cx="4421876" cy="50013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36B20E0A-5740-4DAA-8D8F-85C283DF0829}"/>
                  </a:ext>
                </a:extLst>
              </p:cNvPr>
              <p:cNvSpPr txBox="1"/>
              <p:nvPr/>
            </p:nvSpPr>
            <p:spPr>
              <a:xfrm>
                <a:off x="6631396" y="877913"/>
                <a:ext cx="2155077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sup>
                          </m:s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36B20E0A-5740-4DAA-8D8F-85C283DF0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396" y="877913"/>
                <a:ext cx="2155077" cy="312650"/>
              </a:xfrm>
              <a:prstGeom prst="rect">
                <a:avLst/>
              </a:prstGeom>
              <a:blipFill>
                <a:blip r:embed="rId4"/>
                <a:stretch>
                  <a:fillRect l="-2266" b="-3922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1768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55951C-C4BA-4A9C-8153-0495BD4FF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Conversiones con RGB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68EE4F2F-DE6C-4B43-84DC-9028DCD831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endParaRPr lang="es-CO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CO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s-CO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s-CO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p>
                                          <m:sSupPr>
                                            <m:ctrlPr>
                                              <a:rPr lang="es-CO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s-CO" b="0" i="1" smtClean="0"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  <m:sup>
                                            <m:r>
                                              <a:rPr lang="es-CO" b="0" i="1" smtClean="0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sup>
                                        </m:sSup>
                                      </m:e>
                                      <m:sup>
                                        <m:r>
                                          <a:rPr lang="es-CO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s-CO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p>
                                          <m:sSupPr>
                                            <m:ctrlP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  <m:sup>
                                            <m:r>
                                              <a:rPr lang="es-CO" b="0" i="1" smtClean="0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sup>
                                        </m:sSup>
                                      </m:e>
                                      <m:sup>
                                        <m:r>
                                          <a:rPr lang="es-CO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s-CO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p>
                                          <m:sSupPr>
                                            <m:ctrlP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  <m:sup>
                                            <m:r>
                                              <a:rPr lang="es-CO" b="0" i="1" smtClean="0"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sup>
                                        </m:sSup>
                                      </m:e>
                                      <m:sup>
                                        <m:r>
                                          <a:rPr lang="es-CO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𝑎𝑡𝑎𝑛</m:t>
                                </m:r>
                                <m:d>
                                  <m:dPr>
                                    <m:ctrl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s-CO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f>
                                          <m:fPr>
                                            <m:ctrlPr>
                                              <a:rPr lang="es-CO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s-CO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num>
                                          <m:den>
                                            <m:r>
                                              <a:rPr lang="es-CO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rad>
                                    <m:f>
                                      <m:fPr>
                                        <m:ctrlPr>
                                          <a:rPr lang="es-CO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  <m:sup>
                                            <m: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sup>
                                        </m:sSup>
                                        <m:r>
                                          <a:rPr lang="es-CO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  <m:sup>
                                            <m: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s-CO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s-CO" b="0" i="1" smtClean="0"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  <m:sup>
                                            <m:r>
                                              <a:rPr lang="es-CO" b="0" i="1" smtClean="0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sup>
                                        </m:sSup>
                                        <m:r>
                                          <a:rPr lang="es-CO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  <m:sup>
                                            <m:r>
                                              <a:rPr lang="es-CO" b="0" i="1" smtClean="0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sup>
                                        </m:sSup>
                                        <m:r>
                                          <a:rPr lang="es-CO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  <m:sup>
                                            <m:r>
                                              <a:rPr lang="es-CO" b="0" i="1" smtClean="0"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s-CO" b="0" i="0" smtClean="0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𝑡𝑎𝑛</m:t>
                                </m:r>
                                <m:d>
                                  <m:dPr>
                                    <m:ctrlP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s-CO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s-CO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  <m:sup>
                                            <m: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sup>
                                        </m:sSup>
                                        <m:r>
                                          <a:rPr lang="es-CO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  <m:sup>
                                            <m: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  <m:t>𝐺</m:t>
                                            </m:r>
                                          </m:sup>
                                        </m:sSup>
                                        <m:r>
                                          <a:rPr lang="es-CO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s-CO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sSup>
                                          <m:sSupPr>
                                            <m:ctrlP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  <m:sup>
                                            <m: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s-CO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s-CO" b="0" i="1" smtClean="0">
                                                <a:latin typeface="Cambria Math" panose="02040503050406030204" pitchFamily="18" charset="0"/>
                                              </a:rPr>
                                              <m:t>5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s-CO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s-CO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s-CO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s-CO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𝑅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  <m:sup>
                                                <m:r>
                                                  <a:rPr lang="es-CO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s-CO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  <m:t>5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s-CO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s-CO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s-CO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s-CO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𝐺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  <m:sup>
                                                <m:r>
                                                  <a:rPr lang="es-CO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s-CO" b="0" i="1" smtClean="0">
                                                <a:latin typeface="Cambria Math" panose="02040503050406030204" pitchFamily="18" charset="0"/>
                                              </a:rPr>
                                              <m:t>+2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s-CO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s-CO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s-CO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s-CO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𝐵</m:t>
                                                    </m:r>
                                                  </m:sup>
                                                </m:sSup>
                                              </m:e>
                                              <m:sup>
                                                <m:r>
                                                  <a:rPr lang="es-CO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s-CO" b="0" i="1" smtClean="0">
                                                <a:latin typeface="Cambria Math" panose="02040503050406030204" pitchFamily="18" charset="0"/>
                                              </a:rPr>
                                              <m:t>+4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s-CO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s-CO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s-CO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𝐵</m:t>
                                                </m:r>
                                              </m:sup>
                                            </m:sSup>
                                            <m:sSup>
                                              <m:sSupPr>
                                                <m:ctrlPr>
                                                  <a:rPr lang="es-CO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s-CO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s-CO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s-CO" b="0" i="1" smtClean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s-CO" i="1"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s-CO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s-CO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s-CO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𝐺</m:t>
                                                </m:r>
                                              </m:sup>
                                            </m:sSup>
                                            <m:sSup>
                                              <m:sSupPr>
                                                <m:ctrlPr>
                                                  <a:rPr lang="es-CO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s-CO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s-CO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𝐵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s-CO" b="0" i="1" smtClean="0">
                                                <a:latin typeface="Cambria Math" panose="02040503050406030204" pitchFamily="18" charset="0"/>
                                              </a:rPr>
                                              <m:t>+2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s-CO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s-CO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s-CO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sup>
                                            </m:sSup>
                                            <m:sSup>
                                              <m:sSupPr>
                                                <m:ctrlPr>
                                                  <a:rPr lang="es-CO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s-CO" i="1">
                                                    <a:latin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s-CO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𝐺</m:t>
                                                </m:r>
                                              </m:sup>
                                            </m:sSup>
                                          </m:e>
                                        </m:rad>
                                      </m:den>
                                    </m:f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CO" dirty="0"/>
              </a:p>
              <a:p>
                <a:pPr marL="0" indent="0">
                  <a:buNone/>
                </a:pPr>
                <a:endParaRPr lang="es-CO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CO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s-CO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CO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s-CO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CO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CO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sSup>
                                  <m:sSupPr>
                                    <m:ctrl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s-CO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sSup>
                                  <m:sSupPr>
                                    <m:ctrl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sup>
                                </m:sSup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CO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CO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sSup>
                                  <m:sSupPr>
                                    <m:ctrl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s-CO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sSup>
                                  <m:sSupPr>
                                    <m:ctrl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sup>
                                </m:sSup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CO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CO" b="0" i="1" smtClean="0"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CO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sSup>
                                  <m:sSupPr>
                                    <m:ctrl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CO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CO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s-CO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sSup>
                                  <m:sSupPr>
                                    <m:ctrl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s-CO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sSup>
                                  <m:sSupPr>
                                    <m:ctrl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sup>
                                </m:sSup>
                                <m:r>
                                  <a:rPr lang="es-CO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CO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CO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sSup>
                                  <m:sSupPr>
                                    <m:ctrl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s-CO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sSup>
                                  <m:sSupPr>
                                    <m:ctrl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sup>
                                </m:sSup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CO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CO" i="1"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sSup>
                                  <m:sSupPr>
                                    <m:ctrl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CO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CO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s-CO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sSup>
                                  <m:sSupPr>
                                    <m:ctrl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s-CO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𝑜𝑠</m:t>
                                </m:r>
                                <m:sSup>
                                  <m:sSupPr>
                                    <m:ctrl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sup>
                                </m:sSup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s-CO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s-CO" i="1"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  <m:r>
                                  <a:rPr lang="es-CO" i="1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sSup>
                                  <m:sSupPr>
                                    <m:ctrl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s-CO" i="1"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CO" dirty="0"/>
              </a:p>
              <a:p>
                <a:pPr marL="0" indent="0">
                  <a:buNone/>
                </a:pPr>
                <a:endParaRPr lang="es-CO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68EE4F2F-DE6C-4B43-84DC-9028DCD831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7262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3E5BF4-C3C6-468C-9BF6-78AEEA90A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Comparación con HSI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8E6AE0F-25F2-4DD7-BEC6-70E8457DF0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6" r="17664"/>
          <a:stretch/>
        </p:blipFill>
        <p:spPr>
          <a:xfrm>
            <a:off x="5973172" y="928338"/>
            <a:ext cx="4421876" cy="500132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2BE35DB-635C-47D3-81FF-8B307BB9C5A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557686"/>
            <a:ext cx="458152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02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3E5BF4-C3C6-468C-9BF6-78AEEA90A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HSI/HSV vs RTP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60A5AAC-DDCE-450A-9EE5-D0A802649E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HS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21EDC98-A4AD-4D82-8461-140B82B470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CO" dirty="0"/>
              <a:t>RT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1FEC704D-C4C6-461C-B133-6911B20CE3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28227" y="2505075"/>
            <a:ext cx="3580909" cy="3684588"/>
          </a:xfrm>
          <a:prstGeom prst="rect">
            <a:avLst/>
          </a:prstGeom>
        </p:spPr>
      </p:pic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4041795C-1777-48A9-A6F3-22021347A9E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37767" y="2505075"/>
            <a:ext cx="3652053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15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5BA7FD4A-7136-4F37-A2CB-B589B0FCB8B5}"/>
              </a:ext>
            </a:extLst>
          </p:cNvPr>
          <p:cNvSpPr txBox="1"/>
          <p:nvPr/>
        </p:nvSpPr>
        <p:spPr>
          <a:xfrm>
            <a:off x="4930732" y="588523"/>
            <a:ext cx="232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RGB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72EC42DB-12B6-4570-BF49-3A2B7D26C3B3}"/>
                  </a:ext>
                </a:extLst>
              </p:cNvPr>
              <p:cNvSpPr txBox="1"/>
              <p:nvPr/>
            </p:nvSpPr>
            <p:spPr>
              <a:xfrm>
                <a:off x="854184" y="3158765"/>
                <a:ext cx="2320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𝑅𝑜𝑗𝑜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72EC42DB-12B6-4570-BF49-3A2B7D26C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184" y="3158765"/>
                <a:ext cx="2320120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C47D3E45-2E62-4A69-8B00-21EC188E42D9}"/>
                  </a:ext>
                </a:extLst>
              </p:cNvPr>
              <p:cNvSpPr txBox="1"/>
              <p:nvPr/>
            </p:nvSpPr>
            <p:spPr>
              <a:xfrm>
                <a:off x="4930732" y="3158765"/>
                <a:ext cx="2320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𝑉𝑒𝑟𝑑𝑒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C47D3E45-2E62-4A69-8B00-21EC188E4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732" y="3158765"/>
                <a:ext cx="232012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28EC2330-0041-4D4A-9DD3-FB58638D7A65}"/>
                  </a:ext>
                </a:extLst>
              </p:cNvPr>
              <p:cNvSpPr txBox="1"/>
              <p:nvPr/>
            </p:nvSpPr>
            <p:spPr>
              <a:xfrm>
                <a:off x="9004120" y="3162177"/>
                <a:ext cx="2320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𝐴𝑧𝑢𝑙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28EC2330-0041-4D4A-9DD3-FB58638D7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4120" y="3162177"/>
                <a:ext cx="232012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agen 13">
            <a:extLst>
              <a:ext uri="{FF2B5EF4-FFF2-40B4-BE49-F238E27FC236}">
                <a16:creationId xmlns:a16="http://schemas.microsoft.com/office/drawing/2014/main" id="{BAE7305B-FD5E-4002-9791-C776387B75EC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38029" y="76057"/>
            <a:ext cx="3233945" cy="3352943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AEBFC42-9DB9-43B9-B477-1727EE04B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589" y="1030002"/>
            <a:ext cx="3668405" cy="192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C81C6C3F-388C-40B2-85E2-D8DA97E88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40" y="3654113"/>
            <a:ext cx="3668407" cy="192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112C9F61-D3AD-43EF-9880-B8EBC2B36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589" y="3654113"/>
            <a:ext cx="3668406" cy="192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F9301CAE-769D-41AF-BD54-DAA9692AA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137" y="3582636"/>
            <a:ext cx="3668406" cy="192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18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B733CCB-685A-4CC6-8724-13E084E78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40" y="3654113"/>
            <a:ext cx="3668405" cy="192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72EC42DB-12B6-4570-BF49-3A2B7D26C3B3}"/>
                  </a:ext>
                </a:extLst>
              </p:cNvPr>
              <p:cNvSpPr txBox="1"/>
              <p:nvPr/>
            </p:nvSpPr>
            <p:spPr>
              <a:xfrm>
                <a:off x="854184" y="3158765"/>
                <a:ext cx="2320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72EC42DB-12B6-4570-BF49-3A2B7D26C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184" y="3158765"/>
                <a:ext cx="232012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C47D3E45-2E62-4A69-8B00-21EC188E42D9}"/>
                  </a:ext>
                </a:extLst>
              </p:cNvPr>
              <p:cNvSpPr txBox="1"/>
              <p:nvPr/>
            </p:nvSpPr>
            <p:spPr>
              <a:xfrm>
                <a:off x="4930732" y="3158765"/>
                <a:ext cx="2320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C47D3E45-2E62-4A69-8B00-21EC188E4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732" y="3158765"/>
                <a:ext cx="232012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28EC2330-0041-4D4A-9DD3-FB58638D7A65}"/>
                  </a:ext>
                </a:extLst>
              </p:cNvPr>
              <p:cNvSpPr txBox="1"/>
              <p:nvPr/>
            </p:nvSpPr>
            <p:spPr>
              <a:xfrm>
                <a:off x="9004120" y="3162177"/>
                <a:ext cx="2320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28EC2330-0041-4D4A-9DD3-FB58638D7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4120" y="3162177"/>
                <a:ext cx="232012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uadroTexto 21">
            <a:extLst>
              <a:ext uri="{FF2B5EF4-FFF2-40B4-BE49-F238E27FC236}">
                <a16:creationId xmlns:a16="http://schemas.microsoft.com/office/drawing/2014/main" id="{5374FBE2-53CB-4942-9628-BA44022EB960}"/>
              </a:ext>
            </a:extLst>
          </p:cNvPr>
          <p:cNvSpPr txBox="1"/>
          <p:nvPr/>
        </p:nvSpPr>
        <p:spPr>
          <a:xfrm>
            <a:off x="4930732" y="588523"/>
            <a:ext cx="232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RGB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8031027E-D327-465F-AB61-6088799E8C6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03758" y="0"/>
            <a:ext cx="2988242" cy="3074761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3E923FD6-DE20-40FA-B1BE-1B2E41DD3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589" y="1030002"/>
            <a:ext cx="3668405" cy="192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0D4E24D-D037-4F2C-8BF9-64BBB6B15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589" y="3654113"/>
            <a:ext cx="3668405" cy="192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8577DCE-3E5C-44A0-80CA-82BE643F7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557" y="3654113"/>
            <a:ext cx="3668407" cy="192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463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5EAB686D-F767-4005-86DA-461C200B2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553" y="3685748"/>
            <a:ext cx="3668409" cy="192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F419212-BC11-4A8D-A584-257B56AF8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758" y="3644182"/>
            <a:ext cx="3706236" cy="1945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EE0DFB1-D105-4DB0-B7D5-97F68AA4B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38" y="3685749"/>
            <a:ext cx="3668407" cy="192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5BA7FD4A-7136-4F37-A2CB-B589B0FCB8B5}"/>
              </a:ext>
            </a:extLst>
          </p:cNvPr>
          <p:cNvSpPr txBox="1"/>
          <p:nvPr/>
        </p:nvSpPr>
        <p:spPr>
          <a:xfrm>
            <a:off x="4930732" y="588523"/>
            <a:ext cx="232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RGB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72EC42DB-12B6-4570-BF49-3A2B7D26C3B3}"/>
                  </a:ext>
                </a:extLst>
              </p:cNvPr>
              <p:cNvSpPr txBox="1"/>
              <p:nvPr/>
            </p:nvSpPr>
            <p:spPr>
              <a:xfrm>
                <a:off x="854184" y="3158765"/>
                <a:ext cx="2320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72EC42DB-12B6-4570-BF49-3A2B7D26C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184" y="3158765"/>
                <a:ext cx="232012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C47D3E45-2E62-4A69-8B00-21EC188E42D9}"/>
                  </a:ext>
                </a:extLst>
              </p:cNvPr>
              <p:cNvSpPr txBox="1"/>
              <p:nvPr/>
            </p:nvSpPr>
            <p:spPr>
              <a:xfrm>
                <a:off x="4930732" y="3158765"/>
                <a:ext cx="2320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C47D3E45-2E62-4A69-8B00-21EC188E4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732" y="3158765"/>
                <a:ext cx="232012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28EC2330-0041-4D4A-9DD3-FB58638D7A65}"/>
                  </a:ext>
                </a:extLst>
              </p:cNvPr>
              <p:cNvSpPr txBox="1"/>
              <p:nvPr/>
            </p:nvSpPr>
            <p:spPr>
              <a:xfrm>
                <a:off x="9004120" y="3162177"/>
                <a:ext cx="23201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28EC2330-0041-4D4A-9DD3-FB58638D7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4120" y="3162177"/>
                <a:ext cx="2320120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agen 13">
            <a:extLst>
              <a:ext uri="{FF2B5EF4-FFF2-40B4-BE49-F238E27FC236}">
                <a16:creationId xmlns:a16="http://schemas.microsoft.com/office/drawing/2014/main" id="{CC8D94BC-FDBB-4C18-8262-6EAA63905C9F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4445" y="55778"/>
            <a:ext cx="3130873" cy="3158765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89854E4E-8C9A-42F9-B77F-54E3A0355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589" y="1030002"/>
            <a:ext cx="3668405" cy="192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819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42370C62-7188-4CF3-B21E-77FF63F504A1}"/>
              </a:ext>
            </a:extLst>
          </p:cNvPr>
          <p:cNvSpPr txBox="1"/>
          <p:nvPr/>
        </p:nvSpPr>
        <p:spPr>
          <a:xfrm>
            <a:off x="4241870" y="1463885"/>
            <a:ext cx="232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RGB 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6DE4EA6-7C44-4ABA-816A-A3AD942C8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649" y="1833217"/>
            <a:ext cx="8447734" cy="443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62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2485FB-ABA7-40F8-B946-C205D7A088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/>
              <a:t>Color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5F0AC2D-4C79-4EF7-AB5F-618EBF2484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53674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4">
            <a:extLst>
              <a:ext uri="{FF2B5EF4-FFF2-40B4-BE49-F238E27FC236}">
                <a16:creationId xmlns:a16="http://schemas.microsoft.com/office/drawing/2014/main" id="{F8A5C743-14E4-4164-AD0A-4DCEA83A3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182" y="929762"/>
            <a:ext cx="2925721" cy="1536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>
            <a:extLst>
              <a:ext uri="{FF2B5EF4-FFF2-40B4-BE49-F238E27FC236}">
                <a16:creationId xmlns:a16="http://schemas.microsoft.com/office/drawing/2014/main" id="{F8C53D32-CA0D-4FD3-A576-7E1CF649B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731" y="929762"/>
            <a:ext cx="2925720" cy="153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>
            <a:extLst>
              <a:ext uri="{FF2B5EF4-FFF2-40B4-BE49-F238E27FC236}">
                <a16:creationId xmlns:a16="http://schemas.microsoft.com/office/drawing/2014/main" id="{7A48F7A5-CE12-4DC8-A24F-2BF6A653B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6279" y="858285"/>
            <a:ext cx="2925720" cy="1536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03B7986F-8081-4988-97BC-A6530BF16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184" y="2851328"/>
            <a:ext cx="2925719" cy="153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>
            <a:extLst>
              <a:ext uri="{FF2B5EF4-FFF2-40B4-BE49-F238E27FC236}">
                <a16:creationId xmlns:a16="http://schemas.microsoft.com/office/drawing/2014/main" id="{8A98995F-6A5F-4526-95EF-680EEFA15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733" y="2851328"/>
            <a:ext cx="2925719" cy="153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>
            <a:extLst>
              <a:ext uri="{FF2B5EF4-FFF2-40B4-BE49-F238E27FC236}">
                <a16:creationId xmlns:a16="http://schemas.microsoft.com/office/drawing/2014/main" id="{AC56FC0A-5742-48CD-99B9-6BB540EA0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701" y="2851328"/>
            <a:ext cx="2925721" cy="1536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>
            <a:extLst>
              <a:ext uri="{FF2B5EF4-FFF2-40B4-BE49-F238E27FC236}">
                <a16:creationId xmlns:a16="http://schemas.microsoft.com/office/drawing/2014/main" id="{7B42801B-72B7-438C-8D46-1234A6948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6276" y="4733132"/>
            <a:ext cx="2925723" cy="1536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>
            <a:extLst>
              <a:ext uri="{FF2B5EF4-FFF2-40B4-BE49-F238E27FC236}">
                <a16:creationId xmlns:a16="http://schemas.microsoft.com/office/drawing/2014/main" id="{7B8B7336-2315-4D56-AC1D-9BB0C871C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140" y="4695587"/>
            <a:ext cx="2955891" cy="155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792B6E22-BDBA-4EF4-9AF7-51A913CED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61" y="4733133"/>
            <a:ext cx="2925721" cy="153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21DF930-11AE-466C-A744-8886F315438A}"/>
              </a:ext>
            </a:extLst>
          </p:cNvPr>
          <p:cNvSpPr txBox="1"/>
          <p:nvPr/>
        </p:nvSpPr>
        <p:spPr>
          <a:xfrm>
            <a:off x="291548" y="1616766"/>
            <a:ext cx="57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RGB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1521D4B3-769F-4279-8F7B-5B56C0D84B52}"/>
              </a:ext>
            </a:extLst>
          </p:cNvPr>
          <p:cNvSpPr txBox="1"/>
          <p:nvPr/>
        </p:nvSpPr>
        <p:spPr>
          <a:xfrm>
            <a:off x="238711" y="342900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HSI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F3981555-9BFF-457E-9B19-106F83C5C616}"/>
              </a:ext>
            </a:extLst>
          </p:cNvPr>
          <p:cNvSpPr txBox="1"/>
          <p:nvPr/>
        </p:nvSpPr>
        <p:spPr>
          <a:xfrm>
            <a:off x="253186" y="5316468"/>
            <a:ext cx="538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RTP</a:t>
            </a:r>
          </a:p>
        </p:txBody>
      </p:sp>
    </p:spTree>
    <p:extLst>
      <p:ext uri="{BB962C8B-B14F-4D97-AF65-F5344CB8AC3E}">
        <p14:creationId xmlns:p14="http://schemas.microsoft.com/office/powerpoint/2010/main" val="647158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3009E0-38E3-4B1D-944C-89E9CEA42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Ruido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D3CDFD7-5057-451A-ADEC-206CFAF582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CO" dirty="0"/>
              <a:t>¿A qué se debe?</a:t>
            </a:r>
          </a:p>
          <a:p>
            <a:r>
              <a:rPr lang="es-CO" dirty="0"/>
              <a:t>¿Qué efecto tendría en una aplicación?</a:t>
            </a:r>
          </a:p>
          <a:p>
            <a:r>
              <a:rPr lang="es-CO" dirty="0"/>
              <a:t>¿Cómo se disminuye su efecto?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29C426-F750-4A51-A4A1-5ABFED28C3C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058194"/>
            <a:ext cx="51816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108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4BF4F-9B6D-43BE-AA9A-FD5E7E3F3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s-CO" dirty="0"/>
              <a:t>Filtrado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5E5B4A7-0004-4D33-8E51-64E11E6C2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240822"/>
            <a:ext cx="6172200" cy="4366830"/>
          </a:xfrm>
          <a:prstGeom prst="rect">
            <a:avLst/>
          </a:prstGeom>
          <a:noFill/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6A3E981-514D-F98D-06D0-665378C4E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convolución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un KERNEL para </a:t>
            </a:r>
            <a:r>
              <a:rPr lang="en-US" dirty="0" err="1"/>
              <a:t>filtrar</a:t>
            </a:r>
            <a:r>
              <a:rPr lang="en-US" dirty="0"/>
              <a:t> una imagen de forma lineal.</a:t>
            </a:r>
          </a:p>
          <a:p>
            <a:endParaRPr lang="en-US" dirty="0"/>
          </a:p>
          <a:p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usarse</a:t>
            </a:r>
            <a:r>
              <a:rPr lang="en-US" dirty="0"/>
              <a:t> </a:t>
            </a:r>
            <a:r>
              <a:rPr lang="en-US" dirty="0" err="1"/>
              <a:t>operaciones</a:t>
            </a:r>
            <a:r>
              <a:rPr lang="en-US" dirty="0"/>
              <a:t> NO LINEALES.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¿El </a:t>
            </a:r>
            <a:r>
              <a:rPr lang="en-US" dirty="0" err="1"/>
              <a:t>ruido</a:t>
            </a:r>
            <a:r>
              <a:rPr lang="en-US" dirty="0"/>
              <a:t> de la imagen anterior </a:t>
            </a:r>
            <a:r>
              <a:rPr lang="en-US" dirty="0" err="1"/>
              <a:t>tiene</a:t>
            </a:r>
            <a:r>
              <a:rPr lang="en-US" dirty="0"/>
              <a:t> components de </a:t>
            </a:r>
            <a:r>
              <a:rPr lang="en-US" dirty="0" err="1"/>
              <a:t>alta</a:t>
            </a:r>
            <a:r>
              <a:rPr lang="en-US" dirty="0"/>
              <a:t> o </a:t>
            </a:r>
            <a:r>
              <a:rPr lang="en-US" dirty="0" err="1"/>
              <a:t>baja</a:t>
            </a:r>
            <a:r>
              <a:rPr lang="en-US" dirty="0"/>
              <a:t> </a:t>
            </a:r>
            <a:r>
              <a:rPr lang="en-US" dirty="0" err="1"/>
              <a:t>frecuencia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16630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11F31E-5564-41A3-83AD-F85C6FF5E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Filtros de “suavizado”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45311AEA-B83F-4BC0-810E-5C85FAE413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894046"/>
            <a:ext cx="6172200" cy="3060382"/>
          </a:xfrm>
          <a:prstGeom prst="rect">
            <a:avLst/>
          </a:prstGeo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980B0E5-8F18-4638-924D-CB091C738FA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CO" dirty="0"/>
          </a:p>
          <a:p>
            <a:r>
              <a:rPr lang="es-CO" dirty="0"/>
              <a:t>Disminuyen cambios de alta frecuencia.</a:t>
            </a:r>
          </a:p>
          <a:p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Promedio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err="1"/>
              <a:t>Gausiano</a:t>
            </a:r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Mediana (no lineal)</a:t>
            </a:r>
          </a:p>
        </p:txBody>
      </p:sp>
    </p:spTree>
    <p:extLst>
      <p:ext uri="{BB962C8B-B14F-4D97-AF65-F5344CB8AC3E}">
        <p14:creationId xmlns:p14="http://schemas.microsoft.com/office/powerpoint/2010/main" val="1930193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3009E0-38E3-4B1D-944C-89E9CEA42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s-CO" dirty="0"/>
              <a:t>Filtro Promedio d=5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29C426-F750-4A51-A4A1-5ABFED28C3C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172200" y="2058194"/>
            <a:ext cx="5181600" cy="3886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CD2031A-495D-4AC4-9A5C-02BC0CAA5D0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8194"/>
            <a:ext cx="51816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912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3009E0-38E3-4B1D-944C-89E9CEA42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s-CO" dirty="0"/>
              <a:t>Filtro Promedio d=10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29C426-F750-4A51-A4A1-5ABFED28C3C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172200" y="2058194"/>
            <a:ext cx="5181600" cy="3886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B8B84107-3BE4-4988-B74E-13B9D0A7C7A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8194"/>
            <a:ext cx="51816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557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3009E0-38E3-4B1D-944C-89E9CEA42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s-CO" dirty="0"/>
              <a:t>Filtro Gaussiano d=5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40BD873-E789-4DBE-95B6-85940B5E4E9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838200" y="2058194"/>
            <a:ext cx="5181600" cy="3886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929C426-F750-4A51-A4A1-5ABFED28C3C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172200" y="2058194"/>
            <a:ext cx="5181600" cy="3886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047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3009E0-38E3-4B1D-944C-89E9CEA42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s-CO" dirty="0"/>
              <a:t>Filtro Gaussiano d=10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3D680CE-69DA-4682-8F69-2E6FBC4CC93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058194"/>
            <a:ext cx="5181600" cy="3886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929C426-F750-4A51-A4A1-5ABFED28C3C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172200" y="2058194"/>
            <a:ext cx="5181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2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3009E0-38E3-4B1D-944C-89E9CEA42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s-CO" dirty="0"/>
              <a:t>Filtro Mediana d=3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29C426-F750-4A51-A4A1-5ABFED28C3C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172200" y="2058194"/>
            <a:ext cx="5181600" cy="388620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F1B80511-F488-453B-B328-D540357DD18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8194"/>
            <a:ext cx="51816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950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3009E0-38E3-4B1D-944C-89E9CEA42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s-CO" dirty="0"/>
              <a:t>Filtro Mediana d=15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29C426-F750-4A51-A4A1-5ABFED28C3C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172200" y="2058194"/>
            <a:ext cx="5181600" cy="388620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CD9D5230-D9C3-4DDC-A743-8A003B5D791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8194"/>
            <a:ext cx="51816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051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953FCB-8BBC-45D2-8C1D-AE1AA981C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Energía y Materia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C36CD206-608D-4FFB-8E80-8D2471F4C5E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754" y="1316372"/>
            <a:ext cx="5823409" cy="3745954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20675B3F-5388-42AF-B9F2-A2F4B774EA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483" y="3149931"/>
            <a:ext cx="716151" cy="635047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D6CF5E0-2001-4C12-AA8A-DB2C3E1F93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447" y="3089749"/>
            <a:ext cx="872079" cy="770295"/>
          </a:xfrm>
          <a:prstGeom prst="rect">
            <a:avLst/>
          </a:prstGeom>
        </p:spPr>
      </p:pic>
      <p:grpSp>
        <p:nvGrpSpPr>
          <p:cNvPr id="36" name="Grupo 35">
            <a:extLst>
              <a:ext uri="{FF2B5EF4-FFF2-40B4-BE49-F238E27FC236}">
                <a16:creationId xmlns:a16="http://schemas.microsoft.com/office/drawing/2014/main" id="{B29DC623-E2C9-4C7C-8339-16D8DB818869}"/>
              </a:ext>
            </a:extLst>
          </p:cNvPr>
          <p:cNvGrpSpPr/>
          <p:nvPr/>
        </p:nvGrpSpPr>
        <p:grpSpPr>
          <a:xfrm>
            <a:off x="1351715" y="3147177"/>
            <a:ext cx="2729980" cy="2896645"/>
            <a:chOff x="1961322" y="2988147"/>
            <a:chExt cx="2729980" cy="2896645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91E03572-3117-4BBF-A436-5CA2B556CF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85" t="9525" r="31145" b="5517"/>
            <a:stretch/>
          </p:blipFill>
          <p:spPr>
            <a:xfrm>
              <a:off x="1961322" y="3160927"/>
              <a:ext cx="2729980" cy="2723865"/>
            </a:xfrm>
            <a:prstGeom prst="rect">
              <a:avLst/>
            </a:prstGeom>
          </p:spPr>
        </p:pic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EC5075F7-9E8F-457A-8758-BB10AAF5F1D5}"/>
                </a:ext>
              </a:extLst>
            </p:cNvPr>
            <p:cNvSpPr txBox="1"/>
            <p:nvPr/>
          </p:nvSpPr>
          <p:spPr>
            <a:xfrm>
              <a:off x="2048358" y="2988147"/>
              <a:ext cx="204198" cy="398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/>
                <a:t>I</a:t>
              </a: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1BEDCDEB-F8FF-4F15-9B78-321E73E40D0B}"/>
                </a:ext>
              </a:extLst>
            </p:cNvPr>
            <p:cNvSpPr txBox="1"/>
            <p:nvPr/>
          </p:nvSpPr>
          <p:spPr>
            <a:xfrm>
              <a:off x="3576821" y="3608689"/>
              <a:ext cx="260920" cy="398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/>
                <a:t>R</a:t>
              </a:r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93483B47-4D77-43C0-AC4D-CE4AB42509B9}"/>
                </a:ext>
              </a:extLst>
            </p:cNvPr>
            <p:cNvSpPr txBox="1"/>
            <p:nvPr/>
          </p:nvSpPr>
          <p:spPr>
            <a:xfrm>
              <a:off x="4269131" y="5352876"/>
              <a:ext cx="250116" cy="398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/>
                <a:t>T</a:t>
              </a: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A4759F88-DE14-400A-9A02-D8CE0268C15A}"/>
                </a:ext>
              </a:extLst>
            </p:cNvPr>
            <p:cNvSpPr txBox="1"/>
            <p:nvPr/>
          </p:nvSpPr>
          <p:spPr>
            <a:xfrm>
              <a:off x="2861768" y="5141755"/>
              <a:ext cx="267673" cy="398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/>
                <a:t>A</a:t>
              </a:r>
            </a:p>
          </p:txBody>
        </p:sp>
      </p:grpSp>
      <p:pic>
        <p:nvPicPr>
          <p:cNvPr id="26" name="Content Placeholder 3">
            <a:extLst>
              <a:ext uri="{FF2B5EF4-FFF2-40B4-BE49-F238E27FC236}">
                <a16:creationId xmlns:a16="http://schemas.microsoft.com/office/drawing/2014/main" id="{0FB5D659-19D1-4D8C-A24C-46943E13D3D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 rot="5400000">
            <a:off x="8465884" y="3195496"/>
            <a:ext cx="3085320" cy="2435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8">
            <a:extLst>
              <a:ext uri="{FF2B5EF4-FFF2-40B4-BE49-F238E27FC236}">
                <a16:creationId xmlns:a16="http://schemas.microsoft.com/office/drawing/2014/main" id="{20939667-E12A-4AA9-991D-F443069E07F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898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8590251" y="3204784"/>
            <a:ext cx="3086719" cy="2381505"/>
          </a:xfrm>
          <a:prstGeom prst="rect">
            <a:avLst/>
          </a:prstGeom>
        </p:spPr>
      </p:pic>
      <p:pic>
        <p:nvPicPr>
          <p:cNvPr id="15" name="Gráfico 14" descr="Sol">
            <a:extLst>
              <a:ext uri="{FF2B5EF4-FFF2-40B4-BE49-F238E27FC236}">
                <a16:creationId xmlns:a16="http://schemas.microsoft.com/office/drawing/2014/main" id="{934F39D4-26ED-4770-A634-51882FDBFE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5409" y="19245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90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82A9F2-B3ED-4D90-B705-9C9900DBE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¿Cómo escoger un filtro?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C39589-2413-4EAE-8883-33182BEF0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¿Cuál es el objetivo?.</a:t>
            </a:r>
          </a:p>
          <a:p>
            <a:r>
              <a:rPr lang="es-CO" dirty="0"/>
              <a:t>La información que se elimina debe ser irrelevante para la aplicación.</a:t>
            </a:r>
          </a:p>
          <a:p>
            <a:r>
              <a:rPr lang="es-CO" dirty="0"/>
              <a:t>La percepción de belleza es útil en procesos de VC.</a:t>
            </a:r>
          </a:p>
        </p:txBody>
      </p:sp>
    </p:spTree>
    <p:extLst>
      <p:ext uri="{BB962C8B-B14F-4D97-AF65-F5344CB8AC3E}">
        <p14:creationId xmlns:p14="http://schemas.microsoft.com/office/powerpoint/2010/main" val="1754521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E30691-3DA5-4F1E-B457-7D7E99BD7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657225"/>
          </a:xfrm>
        </p:spPr>
        <p:txBody>
          <a:bodyPr anchor="b">
            <a:normAutofit/>
          </a:bodyPr>
          <a:lstStyle/>
          <a:p>
            <a:r>
              <a:rPr lang="es-CO" dirty="0"/>
              <a:t>¿Cómo empezar?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20764285-D4E5-4746-BDF5-E4D956A362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8892" y="2057400"/>
            <a:ext cx="7053108" cy="3209163"/>
          </a:xfrm>
          <a:prstGeom prst="rect">
            <a:avLst/>
          </a:prstGeo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850F24A-CDA9-7716-DE2B-F84BE15908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314450"/>
            <a:ext cx="3932237" cy="4554538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err="1"/>
              <a:t>Diagrama</a:t>
            </a:r>
            <a:r>
              <a:rPr lang="en-US" dirty="0"/>
              <a:t> con ideas </a:t>
            </a:r>
            <a:r>
              <a:rPr lang="en-US" dirty="0" err="1"/>
              <a:t>iniciales</a:t>
            </a:r>
            <a:r>
              <a:rPr lang="en-US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en-US" dirty="0" err="1"/>
              <a:t>Datos</a:t>
            </a:r>
            <a:r>
              <a:rPr lang="en-US" dirty="0"/>
              <a:t> de entrada</a:t>
            </a:r>
          </a:p>
          <a:p>
            <a:pPr marL="742950" lvl="1" indent="-285750">
              <a:buFontTx/>
              <a:buChar char="-"/>
            </a:pPr>
            <a:r>
              <a:rPr lang="en-US" dirty="0" err="1"/>
              <a:t>Datos</a:t>
            </a:r>
            <a:r>
              <a:rPr lang="en-US" dirty="0"/>
              <a:t> de </a:t>
            </a:r>
            <a:r>
              <a:rPr lang="en-US" dirty="0" err="1"/>
              <a:t>salida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etapa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procesos</a:t>
            </a:r>
            <a:r>
              <a:rPr lang="en-US" dirty="0"/>
              <a:t>/</a:t>
            </a:r>
            <a:r>
              <a:rPr lang="en-US" dirty="0" err="1"/>
              <a:t>métodos</a:t>
            </a:r>
            <a:r>
              <a:rPr lang="en-US" dirty="0"/>
              <a:t>/</a:t>
            </a:r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permiten</a:t>
            </a:r>
            <a:r>
              <a:rPr lang="en-US" dirty="0"/>
              <a:t> </a:t>
            </a:r>
            <a:r>
              <a:rPr lang="en-US" dirty="0" err="1"/>
              <a:t>obtener</a:t>
            </a:r>
            <a:r>
              <a:rPr lang="en-US" dirty="0"/>
              <a:t> el </a:t>
            </a:r>
            <a:r>
              <a:rPr lang="en-US" dirty="0" err="1"/>
              <a:t>resultado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etapa</a:t>
            </a:r>
            <a:r>
              <a:rPr lang="en-US" dirty="0"/>
              <a:t> a </a:t>
            </a:r>
            <a:r>
              <a:rPr lang="en-US" dirty="0" err="1"/>
              <a:t>partir</a:t>
            </a:r>
            <a:r>
              <a:rPr lang="en-US" dirty="0"/>
              <a:t> de sus </a:t>
            </a:r>
            <a:r>
              <a:rPr lang="en-US" dirty="0" err="1"/>
              <a:t>datos</a:t>
            </a:r>
            <a:r>
              <a:rPr lang="en-US" dirty="0"/>
              <a:t> de entrada?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Todo</a:t>
            </a:r>
            <a:r>
              <a:rPr lang="en-US" dirty="0"/>
              <a:t> Proyecto de VC </a:t>
            </a:r>
            <a:r>
              <a:rPr lang="en-US" dirty="0" err="1"/>
              <a:t>tiene</a:t>
            </a:r>
            <a:r>
              <a:rPr lang="en-US" dirty="0"/>
              <a:t> una </a:t>
            </a:r>
            <a:r>
              <a:rPr lang="en-US" dirty="0" err="1"/>
              <a:t>etapa</a:t>
            </a:r>
            <a:r>
              <a:rPr lang="en-US" dirty="0"/>
              <a:t> de pre-</a:t>
            </a:r>
            <a:r>
              <a:rPr lang="en-US" dirty="0" err="1"/>
              <a:t>procesamiento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que se </a:t>
            </a:r>
            <a:r>
              <a:rPr lang="en-US" dirty="0" err="1"/>
              <a:t>mejoran</a:t>
            </a:r>
            <a:r>
              <a:rPr lang="en-US" dirty="0"/>
              <a:t> las </a:t>
            </a:r>
            <a:r>
              <a:rPr lang="en-US" dirty="0" err="1"/>
              <a:t>características</a:t>
            </a:r>
            <a:r>
              <a:rPr lang="en-US" dirty="0"/>
              <a:t> de las </a:t>
            </a:r>
            <a:r>
              <a:rPr lang="en-US" dirty="0" err="1"/>
              <a:t>imágenes</a:t>
            </a:r>
            <a:r>
              <a:rPr lang="en-US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en-US" dirty="0" err="1"/>
              <a:t>Contraste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 err="1"/>
              <a:t>Ruido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 err="1"/>
              <a:t>Visualización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 err="1"/>
              <a:t>Etc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Las </a:t>
            </a:r>
            <a:r>
              <a:rPr lang="en-US" dirty="0" err="1"/>
              <a:t>referencias</a:t>
            </a:r>
            <a:r>
              <a:rPr lang="en-US" dirty="0"/>
              <a:t> </a:t>
            </a:r>
            <a:r>
              <a:rPr lang="en-US" dirty="0" err="1"/>
              <a:t>bibliográficas</a:t>
            </a:r>
            <a:r>
              <a:rPr lang="en-US" dirty="0"/>
              <a:t> </a:t>
            </a:r>
            <a:r>
              <a:rPr lang="en-US" dirty="0" err="1"/>
              <a:t>ayudan</a:t>
            </a:r>
            <a:r>
              <a:rPr lang="en-US" dirty="0"/>
              <a:t> a definer </a:t>
            </a:r>
            <a:r>
              <a:rPr lang="en-US" dirty="0" err="1"/>
              <a:t>técnicas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3310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D79B4AF3-F93C-4975-9F67-368A1FF9FEB7}"/>
              </a:ext>
            </a:extLst>
          </p:cNvPr>
          <p:cNvGrpSpPr/>
          <p:nvPr/>
        </p:nvGrpSpPr>
        <p:grpSpPr>
          <a:xfrm>
            <a:off x="1351715" y="3147177"/>
            <a:ext cx="2729980" cy="2896645"/>
            <a:chOff x="1961322" y="2988147"/>
            <a:chExt cx="2729980" cy="2896645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6D01038E-E438-499B-9591-E24DBEA91E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85" t="9525" r="31145" b="5517"/>
            <a:stretch/>
          </p:blipFill>
          <p:spPr>
            <a:xfrm>
              <a:off x="1961322" y="3160927"/>
              <a:ext cx="2729980" cy="2723865"/>
            </a:xfrm>
            <a:prstGeom prst="rect">
              <a:avLst/>
            </a:prstGeom>
          </p:spPr>
        </p:pic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E9B319E9-326D-4C0B-8779-7EF1D9C567C4}"/>
                </a:ext>
              </a:extLst>
            </p:cNvPr>
            <p:cNvSpPr txBox="1"/>
            <p:nvPr/>
          </p:nvSpPr>
          <p:spPr>
            <a:xfrm>
              <a:off x="2048358" y="2988147"/>
              <a:ext cx="204198" cy="398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/>
                <a:t>I</a:t>
              </a:r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A13B40F9-6F56-45A4-B2CC-DD326A896901}"/>
                </a:ext>
              </a:extLst>
            </p:cNvPr>
            <p:cNvSpPr txBox="1"/>
            <p:nvPr/>
          </p:nvSpPr>
          <p:spPr>
            <a:xfrm>
              <a:off x="3576821" y="3608689"/>
              <a:ext cx="260920" cy="398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/>
                <a:t>R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0E5EFB8D-0AAF-4D2F-95B3-43FB86A28FFD}"/>
                </a:ext>
              </a:extLst>
            </p:cNvPr>
            <p:cNvSpPr txBox="1"/>
            <p:nvPr/>
          </p:nvSpPr>
          <p:spPr>
            <a:xfrm>
              <a:off x="4269131" y="5352876"/>
              <a:ext cx="250116" cy="398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/>
                <a:t>T</a:t>
              </a: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FE2067E0-33B1-483B-88BE-5088CE397424}"/>
                </a:ext>
              </a:extLst>
            </p:cNvPr>
            <p:cNvSpPr txBox="1"/>
            <p:nvPr/>
          </p:nvSpPr>
          <p:spPr>
            <a:xfrm>
              <a:off x="2861768" y="5141755"/>
              <a:ext cx="267673" cy="398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/>
                <a:t>A</a:t>
              </a:r>
            </a:p>
          </p:txBody>
        </p:sp>
      </p:grpSp>
      <p:pic>
        <p:nvPicPr>
          <p:cNvPr id="11" name="Gráfico 10" descr="Sol">
            <a:extLst>
              <a:ext uri="{FF2B5EF4-FFF2-40B4-BE49-F238E27FC236}">
                <a16:creationId xmlns:a16="http://schemas.microsoft.com/office/drawing/2014/main" id="{B0098699-211C-4285-90A9-129CE2397C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409" y="1924526"/>
            <a:ext cx="914400" cy="9144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6B4EDEC-06C4-4D3F-9E04-5E06A4CCC67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120" y="423311"/>
            <a:ext cx="5091338" cy="272386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E9360325-6288-442E-8D3A-F326BCFB762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120" y="3124134"/>
            <a:ext cx="5091338" cy="311551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0DF92233-330F-476A-8B84-F51BEE15C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Energía y Materia</a:t>
            </a:r>
          </a:p>
        </p:txBody>
      </p:sp>
    </p:spTree>
    <p:extLst>
      <p:ext uri="{BB962C8B-B14F-4D97-AF65-F5344CB8AC3E}">
        <p14:creationId xmlns:p14="http://schemas.microsoft.com/office/powerpoint/2010/main" val="1227145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8BAC55C6-0D36-4765-8769-E7A483697F9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398" y="1157523"/>
            <a:ext cx="6620689" cy="4891520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D79B4AF3-F93C-4975-9F67-368A1FF9FEB7}"/>
              </a:ext>
            </a:extLst>
          </p:cNvPr>
          <p:cNvGrpSpPr/>
          <p:nvPr/>
        </p:nvGrpSpPr>
        <p:grpSpPr>
          <a:xfrm>
            <a:off x="1351715" y="3147177"/>
            <a:ext cx="2729980" cy="2896645"/>
            <a:chOff x="1961322" y="2988147"/>
            <a:chExt cx="2729980" cy="2896645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6D01038E-E438-499B-9591-E24DBEA91E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85" t="9525" r="31145" b="5517"/>
            <a:stretch/>
          </p:blipFill>
          <p:spPr>
            <a:xfrm>
              <a:off x="1961322" y="3160927"/>
              <a:ext cx="2729980" cy="2723865"/>
            </a:xfrm>
            <a:prstGeom prst="rect">
              <a:avLst/>
            </a:prstGeom>
          </p:spPr>
        </p:pic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E9B319E9-326D-4C0B-8779-7EF1D9C567C4}"/>
                </a:ext>
              </a:extLst>
            </p:cNvPr>
            <p:cNvSpPr txBox="1"/>
            <p:nvPr/>
          </p:nvSpPr>
          <p:spPr>
            <a:xfrm>
              <a:off x="2048358" y="2988147"/>
              <a:ext cx="204198" cy="398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/>
                <a:t>I</a:t>
              </a:r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A13B40F9-6F56-45A4-B2CC-DD326A896901}"/>
                </a:ext>
              </a:extLst>
            </p:cNvPr>
            <p:cNvSpPr txBox="1"/>
            <p:nvPr/>
          </p:nvSpPr>
          <p:spPr>
            <a:xfrm>
              <a:off x="3576821" y="3608689"/>
              <a:ext cx="260920" cy="398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/>
                <a:t>R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0E5EFB8D-0AAF-4D2F-95B3-43FB86A28FFD}"/>
                </a:ext>
              </a:extLst>
            </p:cNvPr>
            <p:cNvSpPr txBox="1"/>
            <p:nvPr/>
          </p:nvSpPr>
          <p:spPr>
            <a:xfrm>
              <a:off x="4269131" y="5352876"/>
              <a:ext cx="250116" cy="398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/>
                <a:t>T</a:t>
              </a: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FE2067E0-33B1-483B-88BE-5088CE397424}"/>
                </a:ext>
              </a:extLst>
            </p:cNvPr>
            <p:cNvSpPr txBox="1"/>
            <p:nvPr/>
          </p:nvSpPr>
          <p:spPr>
            <a:xfrm>
              <a:off x="2861768" y="5141755"/>
              <a:ext cx="267673" cy="398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dirty="0"/>
                <a:t>A</a:t>
              </a:r>
            </a:p>
          </p:txBody>
        </p:sp>
      </p:grpSp>
      <p:pic>
        <p:nvPicPr>
          <p:cNvPr id="11" name="Gráfico 10" descr="Sol">
            <a:extLst>
              <a:ext uri="{FF2B5EF4-FFF2-40B4-BE49-F238E27FC236}">
                <a16:creationId xmlns:a16="http://schemas.microsoft.com/office/drawing/2014/main" id="{B0098699-211C-4285-90A9-129CE2397C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409" y="1924526"/>
            <a:ext cx="914400" cy="914400"/>
          </a:xfrm>
          <a:prstGeom prst="rect">
            <a:avLst/>
          </a:prstGeom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DEBBDDD3-857F-4A10-8542-2536D68E23A8}"/>
              </a:ext>
            </a:extLst>
          </p:cNvPr>
          <p:cNvSpPr/>
          <p:nvPr/>
        </p:nvSpPr>
        <p:spPr>
          <a:xfrm>
            <a:off x="5844210" y="1828801"/>
            <a:ext cx="2160104" cy="3491947"/>
          </a:xfrm>
          <a:prstGeom prst="roundRect">
            <a:avLst/>
          </a:pr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BB269178-5717-4387-A358-A475D378779E}"/>
              </a:ext>
            </a:extLst>
          </p:cNvPr>
          <p:cNvCxnSpPr>
            <a:cxnSpLocks/>
          </p:cNvCxnSpPr>
          <p:nvPr/>
        </p:nvCxnSpPr>
        <p:spPr>
          <a:xfrm>
            <a:off x="7106483" y="1828801"/>
            <a:ext cx="49695" cy="34919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05CF0082-1026-4A44-ABE0-9E1DE04CEFAC}"/>
              </a:ext>
            </a:extLst>
          </p:cNvPr>
          <p:cNvCxnSpPr>
            <a:cxnSpLocks/>
          </p:cNvCxnSpPr>
          <p:nvPr/>
        </p:nvCxnSpPr>
        <p:spPr>
          <a:xfrm>
            <a:off x="6713269" y="1828801"/>
            <a:ext cx="0" cy="3491947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3D7A595-BD9C-4ACC-98BD-F4941EE71F65}"/>
              </a:ext>
            </a:extLst>
          </p:cNvPr>
          <p:cNvCxnSpPr>
            <a:cxnSpLocks/>
          </p:cNvCxnSpPr>
          <p:nvPr/>
        </p:nvCxnSpPr>
        <p:spPr>
          <a:xfrm>
            <a:off x="6280326" y="1828801"/>
            <a:ext cx="7829" cy="359888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ítulo 1">
            <a:extLst>
              <a:ext uri="{FF2B5EF4-FFF2-40B4-BE49-F238E27FC236}">
                <a16:creationId xmlns:a16="http://schemas.microsoft.com/office/drawing/2014/main" id="{4FB99052-E6E1-4C7D-843C-DA55AB912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Energía y Materia</a:t>
            </a:r>
          </a:p>
        </p:txBody>
      </p:sp>
    </p:spTree>
    <p:extLst>
      <p:ext uri="{BB962C8B-B14F-4D97-AF65-F5344CB8AC3E}">
        <p14:creationId xmlns:p14="http://schemas.microsoft.com/office/powerpoint/2010/main" val="73513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610D3EF-D6F3-4168-84BC-73CF3A29B3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370"/>
          <a:stretch/>
        </p:blipFill>
        <p:spPr>
          <a:xfrm>
            <a:off x="130011" y="1251592"/>
            <a:ext cx="5913120" cy="243429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4BF10EF-BCDB-4C1F-B5FF-E111CCA8B01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823" y="3319943"/>
            <a:ext cx="5208647" cy="281287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16D9BCB-476D-4382-99E2-F4729F938B7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8"/>
          <a:stretch/>
        </p:blipFill>
        <p:spPr>
          <a:xfrm>
            <a:off x="6780370" y="1068175"/>
            <a:ext cx="2584175" cy="204084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B2985BC-A1C9-4765-908F-961178AD0D6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09" y="3618289"/>
            <a:ext cx="2718673" cy="243429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DB43875-DB3F-47BC-9FF1-AAC8B0E1DF2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549" y="3691323"/>
            <a:ext cx="2009582" cy="2361259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AF2785CE-EBD0-48BB-BC63-5A331CA5C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El ojo y la cámara</a:t>
            </a:r>
          </a:p>
        </p:txBody>
      </p:sp>
    </p:spTree>
    <p:extLst>
      <p:ext uri="{BB962C8B-B14F-4D97-AF65-F5344CB8AC3E}">
        <p14:creationId xmlns:p14="http://schemas.microsoft.com/office/powerpoint/2010/main" val="1828540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contenido 9" descr="Patrón de fondo&#10;&#10;Descripción generada automáticamente">
            <a:extLst>
              <a:ext uri="{FF2B5EF4-FFF2-40B4-BE49-F238E27FC236}">
                <a16:creationId xmlns:a16="http://schemas.microsoft.com/office/drawing/2014/main" id="{68D5392B-1B5A-4DBE-9760-FB0859B3E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1" b="3870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75469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4B7CF8-371C-48D9-86A7-504723BA0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RGB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B2985BC-A1C9-4765-908F-961178AD0D6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835" y="3375132"/>
            <a:ext cx="2718673" cy="243429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DB43875-DB3F-47BC-9FF1-AAC8B0E1DF2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63" y="1319181"/>
            <a:ext cx="2009582" cy="236125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2BA4224-2F8D-48CF-A9EB-3D33A374ADA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40282" y="1093895"/>
            <a:ext cx="4400550" cy="4562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2DD632A8-85D2-4F44-9A73-C617457204AF}"/>
                  </a:ext>
                </a:extLst>
              </p:cNvPr>
              <p:cNvSpPr txBox="1"/>
              <p:nvPr/>
            </p:nvSpPr>
            <p:spPr>
              <a:xfrm>
                <a:off x="5362152" y="1041687"/>
                <a:ext cx="2156809" cy="277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𝑅𝐺𝐵</m:t>
                          </m:r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p>
                          </m:s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p>
                          </m:s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2DD632A8-85D2-4F44-9A73-C61745720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152" y="1041687"/>
                <a:ext cx="2156809" cy="277897"/>
              </a:xfrm>
              <a:prstGeom prst="rect">
                <a:avLst/>
              </a:prstGeom>
              <a:blipFill>
                <a:blip r:embed="rId5"/>
                <a:stretch>
                  <a:fillRect l="-2266" t="-2222" b="-888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A2EFB066-B023-4BC5-BEE5-1D8B84D311CB}"/>
                  </a:ext>
                </a:extLst>
              </p:cNvPr>
              <p:cNvSpPr txBox="1"/>
              <p:nvPr/>
            </p:nvSpPr>
            <p:spPr>
              <a:xfrm>
                <a:off x="8680588" y="2613797"/>
                <a:ext cx="2572692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CO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𝑅𝐺𝐵</m:t>
                          </m:r>
                        </m:sup>
                      </m:sSubSup>
                      <m:r>
                        <a:rPr lang="pt-BR" i="1"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bSup>
                            <m:sSubSup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p>
                          </m:sSub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bSup>
                            <m:sSubSup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p>
                          </m:sSub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CO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bSup>
                            <m:sSubSupPr>
                              <m:ctrlP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s-CO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A2EFB066-B023-4BC5-BEE5-1D8B84D31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0588" y="2613797"/>
                <a:ext cx="2572692" cy="312650"/>
              </a:xfrm>
              <a:prstGeom prst="rect">
                <a:avLst/>
              </a:prstGeom>
              <a:blipFill>
                <a:blip r:embed="rId6"/>
                <a:stretch>
                  <a:fillRect l="-1896" b="-1176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adroTexto 6">
            <a:extLst>
              <a:ext uri="{FF2B5EF4-FFF2-40B4-BE49-F238E27FC236}">
                <a16:creationId xmlns:a16="http://schemas.microsoft.com/office/drawing/2014/main" id="{3F0E89A4-F72E-40DD-B21F-6C96968EA1AC}"/>
              </a:ext>
            </a:extLst>
          </p:cNvPr>
          <p:cNvSpPr txBox="1"/>
          <p:nvPr/>
        </p:nvSpPr>
        <p:spPr>
          <a:xfrm>
            <a:off x="7672181" y="2027583"/>
            <a:ext cx="4400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Dos colores tienen la misma cromaticidad si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77BE378E-98DB-498B-991E-49822C0C7608}"/>
                  </a:ext>
                </a:extLst>
              </p:cNvPr>
              <p:cNvSpPr txBox="1"/>
              <p:nvPr/>
            </p:nvSpPr>
            <p:spPr>
              <a:xfrm>
                <a:off x="7718564" y="3160645"/>
                <a:ext cx="44005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dirty="0"/>
                  <a:t>Equivalente a que el ángulo entre </a:t>
                </a:r>
                <a14:m>
                  <m:oMath xmlns:m="http://schemas.openxmlformats.org/officeDocument/2006/math">
                    <m:r>
                      <a:rPr lang="es-CO" i="1" dirty="0" smtClean="0">
                        <a:latin typeface="Cambria Math" panose="02040503050406030204" pitchFamily="18" charset="0"/>
                      </a:rPr>
                      <m:t>𝑂</m:t>
                    </m:r>
                    <m:sSub>
                      <m:sSubPr>
                        <m:ctrlPr>
                          <a:rPr lang="es-CO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CO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CO" dirty="0"/>
                  <a:t> y </a:t>
                </a:r>
                <a14:m>
                  <m:oMath xmlns:m="http://schemas.openxmlformats.org/officeDocument/2006/math">
                    <m:r>
                      <a:rPr lang="es-CO" i="1" dirty="0" smtClean="0">
                        <a:latin typeface="Cambria Math" panose="02040503050406030204" pitchFamily="18" charset="0"/>
                      </a:rPr>
                      <m:t>𝑂</m:t>
                    </m:r>
                    <m:sSub>
                      <m:sSubPr>
                        <m:ctrlPr>
                          <a:rPr lang="es-CO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CO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CO" dirty="0"/>
                  <a:t> sea 0.</a:t>
                </a:r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77BE378E-98DB-498B-991E-49822C0C7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564" y="3160645"/>
                <a:ext cx="4400549" cy="646331"/>
              </a:xfrm>
              <a:prstGeom prst="rect">
                <a:avLst/>
              </a:prstGeom>
              <a:blipFill>
                <a:blip r:embed="rId7"/>
                <a:stretch>
                  <a:fillRect l="-1108" t="-4673" b="-1308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0429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775A9C-208B-4BC5-947C-CD95D8062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Espacios de color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13FD7A71-9247-4172-A972-21D0C2BF1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La diferencia cromática percibida se relaciona directamente con métricas en los espacios perceptuales. </a:t>
            </a:r>
          </a:p>
          <a:p>
            <a:r>
              <a:rPr lang="es-CO" dirty="0"/>
              <a:t>El diagrama muestra el </a:t>
            </a:r>
            <a:r>
              <a:rPr lang="es-CO" dirty="0" err="1"/>
              <a:t>gamut</a:t>
            </a:r>
            <a:r>
              <a:rPr lang="es-CO" dirty="0"/>
              <a:t> de CIELUV</a:t>
            </a:r>
          </a:p>
        </p:txBody>
      </p:sp>
      <p:pic>
        <p:nvPicPr>
          <p:cNvPr id="16" name="Marcador de contenido 12">
            <a:extLst>
              <a:ext uri="{FF2B5EF4-FFF2-40B4-BE49-F238E27FC236}">
                <a16:creationId xmlns:a16="http://schemas.microsoft.com/office/drawing/2014/main" id="{EF8D1F80-ADE6-4AE9-A303-7CFEB0DB0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725" y="3133036"/>
            <a:ext cx="3178864" cy="317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8749"/>
      </p:ext>
    </p:extLst>
  </p:cSld>
  <p:clrMapOvr>
    <a:masterClrMapping/>
  </p:clrMapOvr>
</p:sld>
</file>

<file path=ppt/theme/theme1.xml><?xml version="1.0" encoding="utf-8"?>
<a:theme xmlns:a="http://schemas.openxmlformats.org/drawingml/2006/main" name="elpoli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lpoli2022" id="{3266B1AB-9F9C-4733-A69B-2BC2E5C3F4FC}" vid="{A4B494ED-F579-410C-8DAA-A62CC9C8C0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344</Words>
  <Application>Microsoft Office PowerPoint</Application>
  <PresentationFormat>Panorámica</PresentationFormat>
  <Paragraphs>96</Paragraphs>
  <Slides>31</Slides>
  <Notes>0</Notes>
  <HiddenSlides>3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elpoli2022</vt:lpstr>
      <vt:lpstr>Presentación de PowerPoint</vt:lpstr>
      <vt:lpstr>Color</vt:lpstr>
      <vt:lpstr>Energía y Materia</vt:lpstr>
      <vt:lpstr>Energía y Materia</vt:lpstr>
      <vt:lpstr>Energía y Materia</vt:lpstr>
      <vt:lpstr>El ojo y la cámara</vt:lpstr>
      <vt:lpstr>Presentación de PowerPoint</vt:lpstr>
      <vt:lpstr>RGB</vt:lpstr>
      <vt:lpstr>Espacios de color</vt:lpstr>
      <vt:lpstr>Espacios no perceptuales</vt:lpstr>
      <vt:lpstr>Coordenadas esféricas</vt:lpstr>
      <vt:lpstr>Espacio RTP</vt:lpstr>
      <vt:lpstr>Conversiones con RGB</vt:lpstr>
      <vt:lpstr>Comparación con HSI</vt:lpstr>
      <vt:lpstr>HSI/HSV vs RTP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Ruido</vt:lpstr>
      <vt:lpstr>Filtrado</vt:lpstr>
      <vt:lpstr>Filtros de “suavizado”</vt:lpstr>
      <vt:lpstr>Filtro Promedio d=5 </vt:lpstr>
      <vt:lpstr>Filtro Promedio d=10 </vt:lpstr>
      <vt:lpstr>Filtro Gaussiano d=5 </vt:lpstr>
      <vt:lpstr>Filtro Gaussiano d=10 </vt:lpstr>
      <vt:lpstr>Filtro Mediana d=3 </vt:lpstr>
      <vt:lpstr>Filtro Mediana d=15 </vt:lpstr>
      <vt:lpstr>¿Cómo escoger un filtro?</vt:lpstr>
      <vt:lpstr>¿Cómo empezar?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Jean Pierre Diaz</dc:creator>
  <cp:lastModifiedBy>Jean Pierre Diaz</cp:lastModifiedBy>
  <cp:revision>2</cp:revision>
  <dcterms:created xsi:type="dcterms:W3CDTF">2022-06-29T16:11:41Z</dcterms:created>
  <dcterms:modified xsi:type="dcterms:W3CDTF">2022-06-29T16:21:23Z</dcterms:modified>
</cp:coreProperties>
</file>